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2" r:id="rId1"/>
  </p:sldMasterIdLst>
  <p:notesMasterIdLst>
    <p:notesMasterId r:id="rId28"/>
  </p:notesMasterIdLst>
  <p:sldIdLst>
    <p:sldId id="256" r:id="rId2"/>
    <p:sldId id="258" r:id="rId3"/>
    <p:sldId id="285" r:id="rId4"/>
    <p:sldId id="259" r:id="rId5"/>
    <p:sldId id="261" r:id="rId6"/>
    <p:sldId id="286" r:id="rId7"/>
    <p:sldId id="287" r:id="rId8"/>
    <p:sldId id="303" r:id="rId9"/>
    <p:sldId id="288" r:id="rId10"/>
    <p:sldId id="289" r:id="rId11"/>
    <p:sldId id="291" r:id="rId12"/>
    <p:sldId id="299" r:id="rId13"/>
    <p:sldId id="304" r:id="rId14"/>
    <p:sldId id="300" r:id="rId15"/>
    <p:sldId id="290" r:id="rId16"/>
    <p:sldId id="301" r:id="rId17"/>
    <p:sldId id="294" r:id="rId18"/>
    <p:sldId id="293" r:id="rId19"/>
    <p:sldId id="305" r:id="rId20"/>
    <p:sldId id="295" r:id="rId21"/>
    <p:sldId id="296" r:id="rId22"/>
    <p:sldId id="297" r:id="rId23"/>
    <p:sldId id="298" r:id="rId24"/>
    <p:sldId id="302" r:id="rId25"/>
    <p:sldId id="306" r:id="rId26"/>
    <p:sldId id="279"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35C4B3-9E81-4D34-B0B4-4AB7BD89094F}">
  <a:tblStyle styleId="{6435C4B3-9E81-4D34-B0B4-4AB7BD8909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21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688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5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9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807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1pPr>
            <a:lvl2pPr lvl="1"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2pPr>
            <a:lvl3pPr lvl="2"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3pPr>
            <a:lvl4pPr lvl="3"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4pPr>
            <a:lvl5pPr lvl="4"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5pPr>
            <a:lvl6pPr lvl="5"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6pPr>
            <a:lvl7pPr lvl="6"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7pPr>
            <a:lvl8pPr lvl="7"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8pPr>
            <a:lvl9pPr lvl="8"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1pPr>
            <a:lvl2pPr lvl="1"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2pPr>
            <a:lvl3pPr lvl="2"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3pPr>
            <a:lvl4pPr lvl="3"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4pPr>
            <a:lvl5pPr lvl="4"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5pPr>
            <a:lvl6pPr lvl="5"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6pPr>
            <a:lvl7pPr lvl="6"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7pPr>
            <a:lvl8pPr lvl="7"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8pPr>
            <a:lvl9pPr lvl="8"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9pPr>
          </a:lstStyle>
          <a:p>
            <a:endParaRPr/>
          </a:p>
        </p:txBody>
      </p:sp>
      <p:sp>
        <p:nvSpPr>
          <p:cNvPr id="13" name="Google Shape;13;p3"/>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34343"/>
              </a:buClr>
              <a:buSzPts val="1400"/>
              <a:buFont typeface="Inconsolata"/>
              <a:buNone/>
              <a:defRPr>
                <a:solidFill>
                  <a:srgbClr val="434343"/>
                </a:solidFill>
                <a:latin typeface="Inconsolata"/>
                <a:ea typeface="Inconsolata"/>
                <a:cs typeface="Inconsolata"/>
                <a:sym typeface="Inconsolata"/>
              </a:defRPr>
            </a:lvl1pPr>
            <a:lvl2pPr lvl="1"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2pPr>
            <a:lvl3pPr lvl="2"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3pPr>
            <a:lvl4pPr lvl="3"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4pPr>
            <a:lvl5pPr lvl="4"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5pPr>
            <a:lvl6pPr lvl="5"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6pPr>
            <a:lvl7pPr lvl="6"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7pPr>
            <a:lvl8pPr lvl="7"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8pPr>
            <a:lvl9pPr lvl="8"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866375" y="1304543"/>
            <a:ext cx="5626200" cy="3063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66375" y="642310"/>
            <a:ext cx="3966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6"/>
          <p:cNvSpPr txBox="1">
            <a:spLocks noGrp="1"/>
          </p:cNvSpPr>
          <p:nvPr>
            <p:ph type="body" idx="1"/>
          </p:nvPr>
        </p:nvSpPr>
        <p:spPr>
          <a:xfrm>
            <a:off x="866375" y="1609350"/>
            <a:ext cx="3966600" cy="2833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4" name="Google Shape;24;p6"/>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big postit">
  <p:cSld name="BLANK_1_2">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1pPr>
            <a:lvl2pPr lvl="1">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2pPr>
            <a:lvl3pPr lvl="2">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3pPr>
            <a:lvl4pPr lvl="3">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4pPr>
            <a:lvl5pPr lvl="4">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5pPr>
            <a:lvl6pPr lvl="5">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6pPr>
            <a:lvl7pPr lvl="6">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7pPr>
            <a:lvl8pPr lvl="7">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8pPr>
            <a:lvl9pPr lvl="8">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9pPr>
          </a:lstStyle>
          <a:p>
            <a:endParaRPr/>
          </a:p>
        </p:txBody>
      </p:sp>
      <p:sp>
        <p:nvSpPr>
          <p:cNvPr id="7" name="Google Shape;7;p1"/>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noAutofit/>
          </a:bodyPr>
          <a:lstStyle>
            <a:lvl1pPr marL="457200" lvl="0"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1pPr>
            <a:lvl2pPr marL="914400" lvl="1"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2pPr>
            <a:lvl3pPr marL="1371600" lvl="2"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3pPr>
            <a:lvl4pPr marL="1828800" lvl="3"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4pPr>
            <a:lvl5pPr marL="2286000" lvl="4"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5pPr>
            <a:lvl6pPr marL="2743200" lvl="5"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6pPr>
            <a:lvl7pPr marL="3200400" lvl="6"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7pPr>
            <a:lvl8pPr marL="3657600" lvl="7"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8pPr>
            <a:lvl9pPr marL="4114800" lvl="8"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9pPr>
          </a:lstStyle>
          <a:p>
            <a:endParaRPr/>
          </a:p>
        </p:txBody>
      </p:sp>
      <p:sp>
        <p:nvSpPr>
          <p:cNvPr id="8" name="Google Shape;8;p1"/>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lvl="0" algn="ctr">
              <a:buNone/>
              <a:defRPr sz="1300">
                <a:solidFill>
                  <a:srgbClr val="7F6000"/>
                </a:solidFill>
                <a:latin typeface="Inconsolata"/>
                <a:ea typeface="Inconsolata"/>
                <a:cs typeface="Inconsolata"/>
                <a:sym typeface="Inconsolata"/>
              </a:defRPr>
            </a:lvl1pPr>
            <a:lvl2pPr lvl="1" algn="ctr">
              <a:buNone/>
              <a:defRPr sz="1300">
                <a:solidFill>
                  <a:srgbClr val="7F6000"/>
                </a:solidFill>
                <a:latin typeface="Inconsolata"/>
                <a:ea typeface="Inconsolata"/>
                <a:cs typeface="Inconsolata"/>
                <a:sym typeface="Inconsolata"/>
              </a:defRPr>
            </a:lvl2pPr>
            <a:lvl3pPr lvl="2" algn="ctr">
              <a:buNone/>
              <a:defRPr sz="1300">
                <a:solidFill>
                  <a:srgbClr val="7F6000"/>
                </a:solidFill>
                <a:latin typeface="Inconsolata"/>
                <a:ea typeface="Inconsolata"/>
                <a:cs typeface="Inconsolata"/>
                <a:sym typeface="Inconsolata"/>
              </a:defRPr>
            </a:lvl3pPr>
            <a:lvl4pPr lvl="3" algn="ctr">
              <a:buNone/>
              <a:defRPr sz="1300">
                <a:solidFill>
                  <a:srgbClr val="7F6000"/>
                </a:solidFill>
                <a:latin typeface="Inconsolata"/>
                <a:ea typeface="Inconsolata"/>
                <a:cs typeface="Inconsolata"/>
                <a:sym typeface="Inconsolata"/>
              </a:defRPr>
            </a:lvl4pPr>
            <a:lvl5pPr lvl="4" algn="ctr">
              <a:buNone/>
              <a:defRPr sz="1300">
                <a:solidFill>
                  <a:srgbClr val="7F6000"/>
                </a:solidFill>
                <a:latin typeface="Inconsolata"/>
                <a:ea typeface="Inconsolata"/>
                <a:cs typeface="Inconsolata"/>
                <a:sym typeface="Inconsolata"/>
              </a:defRPr>
            </a:lvl5pPr>
            <a:lvl6pPr lvl="5" algn="ctr">
              <a:buNone/>
              <a:defRPr sz="1300">
                <a:solidFill>
                  <a:srgbClr val="7F6000"/>
                </a:solidFill>
                <a:latin typeface="Inconsolata"/>
                <a:ea typeface="Inconsolata"/>
                <a:cs typeface="Inconsolata"/>
                <a:sym typeface="Inconsolata"/>
              </a:defRPr>
            </a:lvl6pPr>
            <a:lvl7pPr lvl="6" algn="ctr">
              <a:buNone/>
              <a:defRPr sz="1300">
                <a:solidFill>
                  <a:srgbClr val="7F6000"/>
                </a:solidFill>
                <a:latin typeface="Inconsolata"/>
                <a:ea typeface="Inconsolata"/>
                <a:cs typeface="Inconsolata"/>
                <a:sym typeface="Inconsolata"/>
              </a:defRPr>
            </a:lvl7pPr>
            <a:lvl8pPr lvl="7" algn="ctr">
              <a:buNone/>
              <a:defRPr sz="1300">
                <a:solidFill>
                  <a:srgbClr val="7F6000"/>
                </a:solidFill>
                <a:latin typeface="Inconsolata"/>
                <a:ea typeface="Inconsolata"/>
                <a:cs typeface="Inconsolata"/>
                <a:sym typeface="Inconsolata"/>
              </a:defRPr>
            </a:lvl8pPr>
            <a:lvl9pPr lvl="8" algn="ctr">
              <a:buNone/>
              <a:defRPr sz="1300">
                <a:solidFill>
                  <a:srgbClr val="7F6000"/>
                </a:solidFill>
                <a:latin typeface="Inconsolata"/>
                <a:ea typeface="Inconsolata"/>
                <a:cs typeface="Inconsolata"/>
                <a:sym typeface="Inconsolat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maxbotix.com/SelectionGuide/Selection-Guide.htm"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6"/>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Health Stick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951E-70D5-4F9C-B4F1-954E14DA98B8}"/>
              </a:ext>
            </a:extLst>
          </p:cNvPr>
          <p:cNvSpPr>
            <a:spLocks noGrp="1"/>
          </p:cNvSpPr>
          <p:nvPr>
            <p:ph type="title"/>
          </p:nvPr>
        </p:nvSpPr>
        <p:spPr/>
        <p:txBody>
          <a:bodyPr/>
          <a:lstStyle/>
          <a:p>
            <a:r>
              <a:rPr lang="en-IN" dirty="0"/>
              <a:t>What is Pedometer</a:t>
            </a:r>
          </a:p>
        </p:txBody>
      </p:sp>
      <p:sp>
        <p:nvSpPr>
          <p:cNvPr id="3" name="Text Placeholder 2">
            <a:extLst>
              <a:ext uri="{FF2B5EF4-FFF2-40B4-BE49-F238E27FC236}">
                <a16:creationId xmlns:a16="http://schemas.microsoft.com/office/drawing/2014/main" id="{9B3B4C88-A53C-45B8-86FE-7B846B7F59C5}"/>
              </a:ext>
            </a:extLst>
          </p:cNvPr>
          <p:cNvSpPr>
            <a:spLocks noGrp="1"/>
          </p:cNvSpPr>
          <p:nvPr>
            <p:ph type="body" idx="1"/>
          </p:nvPr>
        </p:nvSpPr>
        <p:spPr/>
        <p:txBody>
          <a:bodyPr/>
          <a:lstStyle/>
          <a:p>
            <a:r>
              <a:rPr lang="en-US" dirty="0"/>
              <a:t>A </a:t>
            </a:r>
            <a:r>
              <a:rPr lang="en-US" b="1" dirty="0"/>
              <a:t>pedometer</a:t>
            </a:r>
            <a:r>
              <a:rPr lang="en-US" dirty="0"/>
              <a:t> is a small device that counts the number of steps you take. It is also called a step counter. Some </a:t>
            </a:r>
            <a:r>
              <a:rPr lang="en-US" b="1" dirty="0"/>
              <a:t>pedometers</a:t>
            </a:r>
            <a:r>
              <a:rPr lang="en-US" dirty="0"/>
              <a:t> also tell you how far you've walked in miles or how many calories you've burned. But mile and calorie readings are estimates and may not be accurate.</a:t>
            </a:r>
            <a:endParaRPr lang="en-IN" dirty="0"/>
          </a:p>
        </p:txBody>
      </p:sp>
      <p:sp>
        <p:nvSpPr>
          <p:cNvPr id="4" name="Slide Number Placeholder 3">
            <a:extLst>
              <a:ext uri="{FF2B5EF4-FFF2-40B4-BE49-F238E27FC236}">
                <a16:creationId xmlns:a16="http://schemas.microsoft.com/office/drawing/2014/main" id="{729E0B91-6D6C-4075-B3C6-2296AA5D4D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3074" name="Picture 2" descr="Image result for pedometer definition">
            <a:extLst>
              <a:ext uri="{FF2B5EF4-FFF2-40B4-BE49-F238E27FC236}">
                <a16:creationId xmlns:a16="http://schemas.microsoft.com/office/drawing/2014/main" id="{2A283AAD-C99C-416F-B2C4-8CBBC2198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469" y="485261"/>
            <a:ext cx="1637413" cy="1679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83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E32E-2B49-4451-BFDC-078F08082861}"/>
              </a:ext>
            </a:extLst>
          </p:cNvPr>
          <p:cNvSpPr>
            <a:spLocks noGrp="1"/>
          </p:cNvSpPr>
          <p:nvPr>
            <p:ph type="title"/>
          </p:nvPr>
        </p:nvSpPr>
        <p:spPr/>
        <p:txBody>
          <a:bodyPr/>
          <a:lstStyle/>
          <a:p>
            <a:r>
              <a:rPr lang="en-IN" dirty="0"/>
              <a:t>Implementation</a:t>
            </a:r>
          </a:p>
        </p:txBody>
      </p:sp>
      <p:sp>
        <p:nvSpPr>
          <p:cNvPr id="3" name="Text Placeholder 2">
            <a:extLst>
              <a:ext uri="{FF2B5EF4-FFF2-40B4-BE49-F238E27FC236}">
                <a16:creationId xmlns:a16="http://schemas.microsoft.com/office/drawing/2014/main" id="{92D50C19-139D-4D5A-9334-B3E4ED647278}"/>
              </a:ext>
            </a:extLst>
          </p:cNvPr>
          <p:cNvSpPr>
            <a:spLocks noGrp="1"/>
          </p:cNvSpPr>
          <p:nvPr>
            <p:ph type="body" idx="1"/>
          </p:nvPr>
        </p:nvSpPr>
        <p:spPr/>
        <p:txBody>
          <a:bodyPr/>
          <a:lstStyle/>
          <a:p>
            <a:r>
              <a:rPr lang="en-IN" dirty="0"/>
              <a:t>We implemented the pedometer using accelerometer MPU6050.</a:t>
            </a:r>
          </a:p>
          <a:p>
            <a:r>
              <a:rPr lang="en-IN" dirty="0"/>
              <a:t>By change in angle we predicts the number of steps travelled by the person.</a:t>
            </a:r>
          </a:p>
          <a:p>
            <a:r>
              <a:rPr lang="en-IN" dirty="0"/>
              <a:t>We have also include LDR (light dependent resistor) to differentiate between outdoor and indoor steps.</a:t>
            </a:r>
          </a:p>
        </p:txBody>
      </p:sp>
      <p:sp>
        <p:nvSpPr>
          <p:cNvPr id="4" name="Slide Number Placeholder 3">
            <a:extLst>
              <a:ext uri="{FF2B5EF4-FFF2-40B4-BE49-F238E27FC236}">
                <a16:creationId xmlns:a16="http://schemas.microsoft.com/office/drawing/2014/main" id="{DB5C4BBA-2B2F-4B33-8675-0D26B43488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5122" name="Picture 2" descr="Image result for mpu6050">
            <a:extLst>
              <a:ext uri="{FF2B5EF4-FFF2-40B4-BE49-F238E27FC236}">
                <a16:creationId xmlns:a16="http://schemas.microsoft.com/office/drawing/2014/main" id="{80F5C892-99FE-464E-ADF2-508A15DA0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572" y="495300"/>
            <a:ext cx="1658679" cy="1641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61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3985-F470-4949-B2E9-CD94F0AF9D0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E87B319-C9F6-4EE4-9B20-124123315BE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128B5B3-ABCF-4A36-8600-E6C25353F7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id="{D3ABD05E-399A-4B8F-B554-001F2F51897F}"/>
              </a:ext>
            </a:extLst>
          </p:cNvPr>
          <p:cNvPicPr>
            <a:picLocks noChangeAspect="1"/>
          </p:cNvPicPr>
          <p:nvPr/>
        </p:nvPicPr>
        <p:blipFill>
          <a:blip r:embed="rId2"/>
          <a:stretch>
            <a:fillRect/>
          </a:stretch>
        </p:blipFill>
        <p:spPr>
          <a:xfrm>
            <a:off x="0" y="-1496291"/>
            <a:ext cx="9143999" cy="5143475"/>
          </a:xfrm>
          <a:prstGeom prst="rect">
            <a:avLst/>
          </a:prstGeom>
        </p:spPr>
      </p:pic>
    </p:spTree>
    <p:extLst>
      <p:ext uri="{BB962C8B-B14F-4D97-AF65-F5344CB8AC3E}">
        <p14:creationId xmlns:p14="http://schemas.microsoft.com/office/powerpoint/2010/main" val="1857392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2EEF-5FDF-461C-8CEB-E0F0FDC5EFA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1CFE3C1-19CE-4206-8858-9D6014F28AF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AEE6E23-AFD0-4090-9F4B-EDE1678748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350F6FEF-0FAD-4CAC-9295-851F650F8D09}"/>
              </a:ext>
            </a:extLst>
          </p:cNvPr>
          <p:cNvPicPr>
            <a:picLocks noChangeAspect="1"/>
          </p:cNvPicPr>
          <p:nvPr/>
        </p:nvPicPr>
        <p:blipFill>
          <a:blip r:embed="rId2"/>
          <a:stretch>
            <a:fillRect/>
          </a:stretch>
        </p:blipFill>
        <p:spPr>
          <a:xfrm>
            <a:off x="0" y="0"/>
            <a:ext cx="9144000" cy="5143475"/>
          </a:xfrm>
          <a:prstGeom prst="rect">
            <a:avLst/>
          </a:prstGeom>
        </p:spPr>
      </p:pic>
    </p:spTree>
    <p:extLst>
      <p:ext uri="{BB962C8B-B14F-4D97-AF65-F5344CB8AC3E}">
        <p14:creationId xmlns:p14="http://schemas.microsoft.com/office/powerpoint/2010/main" val="370771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br>
              <a:rPr lang="en" dirty="0"/>
            </a:br>
            <a:r>
              <a:rPr lang="en" dirty="0"/>
              <a:t>Heart rate sen</a:t>
            </a:r>
            <a:r>
              <a:rPr lang="en-IN" dirty="0" err="1"/>
              <a:t>sor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3859413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951E-70D5-4F9C-B4F1-954E14DA98B8}"/>
              </a:ext>
            </a:extLst>
          </p:cNvPr>
          <p:cNvSpPr>
            <a:spLocks noGrp="1"/>
          </p:cNvSpPr>
          <p:nvPr>
            <p:ph type="title"/>
          </p:nvPr>
        </p:nvSpPr>
        <p:spPr/>
        <p:txBody>
          <a:bodyPr/>
          <a:lstStyle/>
          <a:p>
            <a:r>
              <a:rPr lang="en-IN" dirty="0"/>
              <a:t>Heart Rate Sensor</a:t>
            </a:r>
          </a:p>
        </p:txBody>
      </p:sp>
      <p:sp>
        <p:nvSpPr>
          <p:cNvPr id="3" name="Text Placeholder 2">
            <a:extLst>
              <a:ext uri="{FF2B5EF4-FFF2-40B4-BE49-F238E27FC236}">
                <a16:creationId xmlns:a16="http://schemas.microsoft.com/office/drawing/2014/main" id="{9B3B4C88-A53C-45B8-86FE-7B846B7F59C5}"/>
              </a:ext>
            </a:extLst>
          </p:cNvPr>
          <p:cNvSpPr>
            <a:spLocks noGrp="1"/>
          </p:cNvSpPr>
          <p:nvPr>
            <p:ph type="body" idx="1"/>
          </p:nvPr>
        </p:nvSpPr>
        <p:spPr/>
        <p:txBody>
          <a:bodyPr/>
          <a:lstStyle/>
          <a:p>
            <a:r>
              <a:rPr lang="en-US" dirty="0"/>
              <a:t>The </a:t>
            </a:r>
            <a:r>
              <a:rPr lang="en-US" b="1" dirty="0"/>
              <a:t>heart rate sensor</a:t>
            </a:r>
            <a:r>
              <a:rPr lang="en-US" dirty="0"/>
              <a:t> measures your </a:t>
            </a:r>
            <a:r>
              <a:rPr lang="en-US" b="1" dirty="0"/>
              <a:t>heart rate</a:t>
            </a:r>
            <a:r>
              <a:rPr lang="en-US" dirty="0"/>
              <a:t> in </a:t>
            </a:r>
            <a:r>
              <a:rPr lang="en-US" b="1" dirty="0"/>
              <a:t>Beats</a:t>
            </a:r>
            <a:r>
              <a:rPr lang="en-US" dirty="0"/>
              <a:t> per Minute using an optical LED light source and an LED light </a:t>
            </a:r>
            <a:r>
              <a:rPr lang="en-US" b="1" dirty="0"/>
              <a:t>sensor</a:t>
            </a:r>
            <a:r>
              <a:rPr lang="en-US" dirty="0"/>
              <a:t>. The light shines through your skin, and the </a:t>
            </a:r>
            <a:r>
              <a:rPr lang="en-US" b="1" dirty="0"/>
              <a:t>sensor</a:t>
            </a:r>
            <a:r>
              <a:rPr lang="en-US" dirty="0"/>
              <a:t> measures the amount of light that reflects back. The light reflections will vary as blood pulses under your skin past the light.</a:t>
            </a:r>
            <a:endParaRPr lang="en-IN" dirty="0"/>
          </a:p>
        </p:txBody>
      </p:sp>
      <p:sp>
        <p:nvSpPr>
          <p:cNvPr id="4" name="Slide Number Placeholder 3">
            <a:extLst>
              <a:ext uri="{FF2B5EF4-FFF2-40B4-BE49-F238E27FC236}">
                <a16:creationId xmlns:a16="http://schemas.microsoft.com/office/drawing/2014/main" id="{729E0B91-6D6C-4075-B3C6-2296AA5D4D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6" name="Picture 5">
            <a:extLst>
              <a:ext uri="{FF2B5EF4-FFF2-40B4-BE49-F238E27FC236}">
                <a16:creationId xmlns:a16="http://schemas.microsoft.com/office/drawing/2014/main" id="{FADC28C9-A030-49EC-B72D-20257090AC06}"/>
              </a:ext>
            </a:extLst>
          </p:cNvPr>
          <p:cNvPicPr>
            <a:picLocks noChangeAspect="1"/>
          </p:cNvPicPr>
          <p:nvPr/>
        </p:nvPicPr>
        <p:blipFill>
          <a:blip r:embed="rId2"/>
          <a:stretch>
            <a:fillRect/>
          </a:stretch>
        </p:blipFill>
        <p:spPr>
          <a:xfrm>
            <a:off x="6783571" y="487618"/>
            <a:ext cx="1669313" cy="1690577"/>
          </a:xfrm>
          <a:prstGeom prst="rect">
            <a:avLst/>
          </a:prstGeom>
        </p:spPr>
      </p:pic>
    </p:spTree>
    <p:extLst>
      <p:ext uri="{BB962C8B-B14F-4D97-AF65-F5344CB8AC3E}">
        <p14:creationId xmlns:p14="http://schemas.microsoft.com/office/powerpoint/2010/main" val="2838469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665A-DD4C-4EA4-8542-5C368D4B1B1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0ACA7DD-9885-4172-ABCD-21D83E6160F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E719E71-A612-4C40-8069-CC576876B4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DBDDE8E7-D2DC-41CE-818F-9F3EC1204E76}"/>
              </a:ext>
            </a:extLst>
          </p:cNvPr>
          <p:cNvPicPr>
            <a:picLocks noChangeAspect="1"/>
          </p:cNvPicPr>
          <p:nvPr/>
        </p:nvPicPr>
        <p:blipFill>
          <a:blip r:embed="rId2"/>
          <a:stretch>
            <a:fillRect/>
          </a:stretch>
        </p:blipFill>
        <p:spPr>
          <a:xfrm>
            <a:off x="0" y="25"/>
            <a:ext cx="9144000" cy="5143475"/>
          </a:xfrm>
          <a:prstGeom prst="rect">
            <a:avLst/>
          </a:prstGeom>
        </p:spPr>
      </p:pic>
    </p:spTree>
    <p:extLst>
      <p:ext uri="{BB962C8B-B14F-4D97-AF65-F5344CB8AC3E}">
        <p14:creationId xmlns:p14="http://schemas.microsoft.com/office/powerpoint/2010/main" val="340145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a:t>
            </a:r>
            <a:endParaRPr dirty="0"/>
          </a:p>
          <a:p>
            <a:pPr marL="0" lvl="0" indent="0" algn="ctr" rtl="0">
              <a:spcBef>
                <a:spcPts val="0"/>
              </a:spcBef>
              <a:spcAft>
                <a:spcPts val="0"/>
              </a:spcAft>
              <a:buNone/>
            </a:pPr>
            <a:r>
              <a:rPr lang="en-IN" dirty="0"/>
              <a:t>Emergency Syringe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96199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35B0-0B9F-45C1-8D3D-8F48C76C8613}"/>
              </a:ext>
            </a:extLst>
          </p:cNvPr>
          <p:cNvSpPr>
            <a:spLocks noGrp="1"/>
          </p:cNvSpPr>
          <p:nvPr>
            <p:ph type="title"/>
          </p:nvPr>
        </p:nvSpPr>
        <p:spPr/>
        <p:txBody>
          <a:bodyPr/>
          <a:lstStyle/>
          <a:p>
            <a:r>
              <a:rPr lang="en-IN" dirty="0"/>
              <a:t>Emergency Syringe</a:t>
            </a:r>
          </a:p>
        </p:txBody>
      </p:sp>
      <p:sp>
        <p:nvSpPr>
          <p:cNvPr id="3" name="Text Placeholder 2">
            <a:extLst>
              <a:ext uri="{FF2B5EF4-FFF2-40B4-BE49-F238E27FC236}">
                <a16:creationId xmlns:a16="http://schemas.microsoft.com/office/drawing/2014/main" id="{9A543793-10C7-4092-875B-78B2E3A99A01}"/>
              </a:ext>
            </a:extLst>
          </p:cNvPr>
          <p:cNvSpPr>
            <a:spLocks noGrp="1"/>
          </p:cNvSpPr>
          <p:nvPr>
            <p:ph type="body" idx="1"/>
          </p:nvPr>
        </p:nvSpPr>
        <p:spPr/>
        <p:txBody>
          <a:bodyPr/>
          <a:lstStyle/>
          <a:p>
            <a:r>
              <a:rPr lang="en-IN" dirty="0"/>
              <a:t>We have include a syringe connected to servo motor. The main idea behind this syringe is to provide first aid in case of heart attack to the patient.</a:t>
            </a:r>
          </a:p>
          <a:p>
            <a:r>
              <a:rPr lang="en-IN" dirty="0"/>
              <a:t>The servo motor receives data from the heart rate sensor. In case the heart rate is abnormal the servo motor rotates and drug is injected into the patient.</a:t>
            </a:r>
          </a:p>
          <a:p>
            <a:r>
              <a:rPr lang="en-IN" dirty="0"/>
              <a:t>The syringe consist of a drug to stop heart attack.</a:t>
            </a:r>
          </a:p>
        </p:txBody>
      </p:sp>
      <p:sp>
        <p:nvSpPr>
          <p:cNvPr id="4" name="Slide Number Placeholder 3">
            <a:extLst>
              <a:ext uri="{FF2B5EF4-FFF2-40B4-BE49-F238E27FC236}">
                <a16:creationId xmlns:a16="http://schemas.microsoft.com/office/drawing/2014/main" id="{9DCD9AA7-EC00-4659-9946-0936218E4F3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92928031-16A9-4B5E-A857-E8B1EE7F5DB9}"/>
              </a:ext>
            </a:extLst>
          </p:cNvPr>
          <p:cNvPicPr>
            <a:picLocks noChangeAspect="1"/>
          </p:cNvPicPr>
          <p:nvPr/>
        </p:nvPicPr>
        <p:blipFill>
          <a:blip r:embed="rId2"/>
          <a:stretch>
            <a:fillRect/>
          </a:stretch>
        </p:blipFill>
        <p:spPr>
          <a:xfrm>
            <a:off x="6783572" y="489098"/>
            <a:ext cx="1658679" cy="1701210"/>
          </a:xfrm>
          <a:prstGeom prst="rect">
            <a:avLst/>
          </a:prstGeom>
        </p:spPr>
      </p:pic>
    </p:spTree>
    <p:extLst>
      <p:ext uri="{BB962C8B-B14F-4D97-AF65-F5344CB8AC3E}">
        <p14:creationId xmlns:p14="http://schemas.microsoft.com/office/powerpoint/2010/main" val="955032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BAF3-D081-48C6-9E28-2C046C06922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DD5D0AC-CB8B-4A59-B45C-8130104EF71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A565DC2-5590-4535-AC78-57DD46BC0A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D062C4EF-6DF0-4A1F-B869-7021B72C3E4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7681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866375" y="1023310"/>
            <a:ext cx="396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Hello!</a:t>
            </a:r>
            <a:endParaRPr sz="6000" dirty="0"/>
          </a:p>
        </p:txBody>
      </p:sp>
      <p:sp>
        <p:nvSpPr>
          <p:cNvPr id="73" name="Google Shape;73;p18"/>
          <p:cNvSpPr txBox="1">
            <a:spLocks noGrp="1"/>
          </p:cNvSpPr>
          <p:nvPr>
            <p:ph type="body" idx="1"/>
          </p:nvPr>
        </p:nvSpPr>
        <p:spPr>
          <a:xfrm>
            <a:off x="866375" y="2466752"/>
            <a:ext cx="3966600" cy="1595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are team </a:t>
            </a:r>
          </a:p>
          <a:p>
            <a:pPr marL="0" lvl="0" indent="0" algn="l" rtl="0">
              <a:spcBef>
                <a:spcPts val="0"/>
              </a:spcBef>
              <a:spcAft>
                <a:spcPts val="0"/>
              </a:spcAft>
              <a:buNone/>
            </a:pPr>
            <a:r>
              <a:rPr lang="en-IN" sz="2400" b="1" dirty="0" err="1"/>
              <a:t>ha_ha_kaha</a:t>
            </a:r>
            <a:endParaRPr sz="2400" b="1" dirty="0"/>
          </a:p>
        </p:txBody>
      </p:sp>
      <p:sp>
        <p:nvSpPr>
          <p:cNvPr id="74" name="Google Shape;74;p1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75" name="Google Shape;75;p18"/>
          <p:cNvPicPr preferRelativeResize="0"/>
          <p:nvPr/>
        </p:nvPicPr>
        <p:blipFill>
          <a:blip r:embed="rId3"/>
          <a:srcRect/>
          <a:stretch/>
        </p:blipFill>
        <p:spPr>
          <a:xfrm rot="122685">
            <a:off x="5476990" y="541041"/>
            <a:ext cx="2825099" cy="33611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IN" dirty="0"/>
              <a:t>Bluetooth Module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975967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35B0-0B9F-45C1-8D3D-8F48C76C8613}"/>
              </a:ext>
            </a:extLst>
          </p:cNvPr>
          <p:cNvSpPr>
            <a:spLocks noGrp="1"/>
          </p:cNvSpPr>
          <p:nvPr>
            <p:ph type="title"/>
          </p:nvPr>
        </p:nvSpPr>
        <p:spPr/>
        <p:txBody>
          <a:bodyPr/>
          <a:lstStyle/>
          <a:p>
            <a:r>
              <a:rPr lang="en-IN" dirty="0"/>
              <a:t>Bluetooth Module</a:t>
            </a:r>
          </a:p>
        </p:txBody>
      </p:sp>
      <p:sp>
        <p:nvSpPr>
          <p:cNvPr id="3" name="Text Placeholder 2">
            <a:extLst>
              <a:ext uri="{FF2B5EF4-FFF2-40B4-BE49-F238E27FC236}">
                <a16:creationId xmlns:a16="http://schemas.microsoft.com/office/drawing/2014/main" id="{9A543793-10C7-4092-875B-78B2E3A99A01}"/>
              </a:ext>
            </a:extLst>
          </p:cNvPr>
          <p:cNvSpPr>
            <a:spLocks noGrp="1"/>
          </p:cNvSpPr>
          <p:nvPr>
            <p:ph type="body" idx="1"/>
          </p:nvPr>
        </p:nvSpPr>
        <p:spPr/>
        <p:txBody>
          <a:bodyPr/>
          <a:lstStyle/>
          <a:p>
            <a:r>
              <a:rPr lang="en-US" dirty="0"/>
              <a:t>A </a:t>
            </a:r>
            <a:r>
              <a:rPr lang="en-US" b="1" dirty="0" err="1"/>
              <a:t>BlueTooth</a:t>
            </a:r>
            <a:r>
              <a:rPr lang="en-US" b="1" dirty="0"/>
              <a:t> module</a:t>
            </a:r>
            <a:r>
              <a:rPr lang="en-US" dirty="0"/>
              <a:t> is usually a hardware component that provides. a wireless product to work with the computer; or in some cases, the. </a:t>
            </a:r>
            <a:r>
              <a:rPr lang="en-US" b="1" dirty="0" err="1"/>
              <a:t>bluetooth</a:t>
            </a:r>
            <a:r>
              <a:rPr lang="en-US" dirty="0"/>
              <a:t> may be an accessory or peripheral, or a wireless headphone. or other product (such as cellphones can use.)</a:t>
            </a:r>
            <a:r>
              <a:rPr lang="en-IN" dirty="0"/>
              <a:t>.</a:t>
            </a:r>
          </a:p>
        </p:txBody>
      </p:sp>
      <p:sp>
        <p:nvSpPr>
          <p:cNvPr id="4" name="Slide Number Placeholder 3">
            <a:extLst>
              <a:ext uri="{FF2B5EF4-FFF2-40B4-BE49-F238E27FC236}">
                <a16:creationId xmlns:a16="http://schemas.microsoft.com/office/drawing/2014/main" id="{9DCD9AA7-EC00-4659-9946-0936218E4F3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6146" name="Picture 2" descr="Image result for bluetooth module">
            <a:extLst>
              <a:ext uri="{FF2B5EF4-FFF2-40B4-BE49-F238E27FC236}">
                <a16:creationId xmlns:a16="http://schemas.microsoft.com/office/drawing/2014/main" id="{AAB044C2-BD9C-4B92-B5B0-37EF203C8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941" y="478465"/>
            <a:ext cx="1690576" cy="172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44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IN" dirty="0"/>
              <a:t>MIT app Inventor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4133762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35B0-0B9F-45C1-8D3D-8F48C76C8613}"/>
              </a:ext>
            </a:extLst>
          </p:cNvPr>
          <p:cNvSpPr>
            <a:spLocks noGrp="1"/>
          </p:cNvSpPr>
          <p:nvPr>
            <p:ph type="title"/>
          </p:nvPr>
        </p:nvSpPr>
        <p:spPr/>
        <p:txBody>
          <a:bodyPr/>
          <a:lstStyle/>
          <a:p>
            <a:r>
              <a:rPr lang="en-IN" dirty="0"/>
              <a:t>MIT APP INVENTOR</a:t>
            </a:r>
          </a:p>
        </p:txBody>
      </p:sp>
      <p:sp>
        <p:nvSpPr>
          <p:cNvPr id="3" name="Text Placeholder 2">
            <a:extLst>
              <a:ext uri="{FF2B5EF4-FFF2-40B4-BE49-F238E27FC236}">
                <a16:creationId xmlns:a16="http://schemas.microsoft.com/office/drawing/2014/main" id="{9A543793-10C7-4092-875B-78B2E3A99A01}"/>
              </a:ext>
            </a:extLst>
          </p:cNvPr>
          <p:cNvSpPr>
            <a:spLocks noGrp="1"/>
          </p:cNvSpPr>
          <p:nvPr>
            <p:ph type="body" idx="1"/>
          </p:nvPr>
        </p:nvSpPr>
        <p:spPr/>
        <p:txBody>
          <a:bodyPr/>
          <a:lstStyle/>
          <a:p>
            <a:r>
              <a:rPr lang="en-IN" dirty="0"/>
              <a:t>We have used MIT app inventor to create an app for our health stick.</a:t>
            </a:r>
          </a:p>
          <a:p>
            <a:r>
              <a:rPr lang="en-IN" dirty="0"/>
              <a:t>Using this app the doctor can monitor the condition of the patient.</a:t>
            </a:r>
          </a:p>
        </p:txBody>
      </p:sp>
      <p:sp>
        <p:nvSpPr>
          <p:cNvPr id="4" name="Slide Number Placeholder 3">
            <a:extLst>
              <a:ext uri="{FF2B5EF4-FFF2-40B4-BE49-F238E27FC236}">
                <a16:creationId xmlns:a16="http://schemas.microsoft.com/office/drawing/2014/main" id="{9DCD9AA7-EC00-4659-9946-0936218E4F3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7170" name="Picture 2" descr="Image result for mit app inventor">
            <a:extLst>
              <a:ext uri="{FF2B5EF4-FFF2-40B4-BE49-F238E27FC236}">
                <a16:creationId xmlns:a16="http://schemas.microsoft.com/office/drawing/2014/main" id="{97BD46F6-D434-4623-90DD-C313FF7DE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940" y="499730"/>
            <a:ext cx="1658679" cy="174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8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1BB6-F2D5-4C28-BA3D-2E86668DE01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591220A-5664-463B-9413-7AAEFE05162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654CD66-C25E-442E-A6E7-7BFBCF3CFB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6" name="Picture 5">
            <a:extLst>
              <a:ext uri="{FF2B5EF4-FFF2-40B4-BE49-F238E27FC236}">
                <a16:creationId xmlns:a16="http://schemas.microsoft.com/office/drawing/2014/main" id="{2FBFEA4C-ED76-4BFA-A49C-C8D5394ECA78}"/>
              </a:ext>
            </a:extLst>
          </p:cNvPr>
          <p:cNvPicPr>
            <a:picLocks noChangeAspect="1"/>
          </p:cNvPicPr>
          <p:nvPr/>
        </p:nvPicPr>
        <p:blipFill>
          <a:blip r:embed="rId2"/>
          <a:stretch>
            <a:fillRect/>
          </a:stretch>
        </p:blipFill>
        <p:spPr>
          <a:xfrm>
            <a:off x="2902688" y="0"/>
            <a:ext cx="3221665" cy="5143500"/>
          </a:xfrm>
          <a:prstGeom prst="rect">
            <a:avLst/>
          </a:prstGeom>
        </p:spPr>
      </p:pic>
      <p:pic>
        <p:nvPicPr>
          <p:cNvPr id="8" name="Picture 7">
            <a:extLst>
              <a:ext uri="{FF2B5EF4-FFF2-40B4-BE49-F238E27FC236}">
                <a16:creationId xmlns:a16="http://schemas.microsoft.com/office/drawing/2014/main" id="{44BBF568-E3B8-481A-B893-759B48260EF3}"/>
              </a:ext>
            </a:extLst>
          </p:cNvPr>
          <p:cNvPicPr>
            <a:picLocks noChangeAspect="1"/>
          </p:cNvPicPr>
          <p:nvPr/>
        </p:nvPicPr>
        <p:blipFill>
          <a:blip r:embed="rId3"/>
          <a:stretch>
            <a:fillRect/>
          </a:stretch>
        </p:blipFill>
        <p:spPr>
          <a:xfrm>
            <a:off x="6124353" y="0"/>
            <a:ext cx="3083172" cy="5143500"/>
          </a:xfrm>
          <a:prstGeom prst="rect">
            <a:avLst/>
          </a:prstGeom>
        </p:spPr>
      </p:pic>
      <p:pic>
        <p:nvPicPr>
          <p:cNvPr id="10" name="Picture 9">
            <a:extLst>
              <a:ext uri="{FF2B5EF4-FFF2-40B4-BE49-F238E27FC236}">
                <a16:creationId xmlns:a16="http://schemas.microsoft.com/office/drawing/2014/main" id="{C1136FFE-070F-4AA2-912B-90CAD76D876E}"/>
              </a:ext>
            </a:extLst>
          </p:cNvPr>
          <p:cNvPicPr>
            <a:picLocks noChangeAspect="1"/>
          </p:cNvPicPr>
          <p:nvPr/>
        </p:nvPicPr>
        <p:blipFill>
          <a:blip r:embed="rId4"/>
          <a:stretch>
            <a:fillRect/>
          </a:stretch>
        </p:blipFill>
        <p:spPr>
          <a:xfrm>
            <a:off x="0" y="-25"/>
            <a:ext cx="2902688" cy="5143500"/>
          </a:xfrm>
          <a:prstGeom prst="rect">
            <a:avLst/>
          </a:prstGeom>
        </p:spPr>
      </p:pic>
    </p:spTree>
    <p:extLst>
      <p:ext uri="{BB962C8B-B14F-4D97-AF65-F5344CB8AC3E}">
        <p14:creationId xmlns:p14="http://schemas.microsoft.com/office/powerpoint/2010/main" val="3452110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CA15-CEDA-4F21-B97C-ACE97AA43D6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49A4851-D118-4D86-8136-4CDEAF8B3CA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ADB904C-EF55-4EED-8379-3640B917D3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5" name="Picture 4">
            <a:extLst>
              <a:ext uri="{FF2B5EF4-FFF2-40B4-BE49-F238E27FC236}">
                <a16:creationId xmlns:a16="http://schemas.microsoft.com/office/drawing/2014/main" id="{C34AF1A8-0411-4A28-A71C-D8973EACECC1}"/>
              </a:ext>
            </a:extLst>
          </p:cNvPr>
          <p:cNvPicPr>
            <a:picLocks noChangeAspect="1"/>
          </p:cNvPicPr>
          <p:nvPr/>
        </p:nvPicPr>
        <p:blipFill>
          <a:blip r:embed="rId2"/>
          <a:stretch>
            <a:fillRect/>
          </a:stretch>
        </p:blipFill>
        <p:spPr>
          <a:xfrm>
            <a:off x="6124353" y="-22620"/>
            <a:ext cx="3019647" cy="5166119"/>
          </a:xfrm>
          <a:prstGeom prst="rect">
            <a:avLst/>
          </a:prstGeom>
        </p:spPr>
      </p:pic>
      <p:pic>
        <p:nvPicPr>
          <p:cNvPr id="7" name="Picture 6">
            <a:extLst>
              <a:ext uri="{FF2B5EF4-FFF2-40B4-BE49-F238E27FC236}">
                <a16:creationId xmlns:a16="http://schemas.microsoft.com/office/drawing/2014/main" id="{4B30BFDC-04D5-4124-9C79-B563376CCC4B}"/>
              </a:ext>
            </a:extLst>
          </p:cNvPr>
          <p:cNvPicPr>
            <a:picLocks noChangeAspect="1"/>
          </p:cNvPicPr>
          <p:nvPr/>
        </p:nvPicPr>
        <p:blipFill>
          <a:blip r:embed="rId3"/>
          <a:stretch>
            <a:fillRect/>
          </a:stretch>
        </p:blipFill>
        <p:spPr>
          <a:xfrm>
            <a:off x="0" y="1"/>
            <a:ext cx="6124228" cy="3487478"/>
          </a:xfrm>
          <a:prstGeom prst="rect">
            <a:avLst/>
          </a:prstGeom>
        </p:spPr>
      </p:pic>
      <p:pic>
        <p:nvPicPr>
          <p:cNvPr id="8" name="Picture 7">
            <a:extLst>
              <a:ext uri="{FF2B5EF4-FFF2-40B4-BE49-F238E27FC236}">
                <a16:creationId xmlns:a16="http://schemas.microsoft.com/office/drawing/2014/main" id="{F307B7CB-80E9-4E0C-B1E1-04D764EB485D}"/>
              </a:ext>
            </a:extLst>
          </p:cNvPr>
          <p:cNvPicPr>
            <a:picLocks noChangeAspect="1"/>
          </p:cNvPicPr>
          <p:nvPr/>
        </p:nvPicPr>
        <p:blipFill>
          <a:blip r:embed="rId4"/>
          <a:stretch>
            <a:fillRect/>
          </a:stretch>
        </p:blipFill>
        <p:spPr>
          <a:xfrm>
            <a:off x="0" y="3487478"/>
            <a:ext cx="6124228" cy="1656021"/>
          </a:xfrm>
          <a:prstGeom prst="rect">
            <a:avLst/>
          </a:prstGeom>
        </p:spPr>
      </p:pic>
    </p:spTree>
    <p:extLst>
      <p:ext uri="{BB962C8B-B14F-4D97-AF65-F5344CB8AC3E}">
        <p14:creationId xmlns:p14="http://schemas.microsoft.com/office/powerpoint/2010/main" val="3583183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262" name="Google Shape;262;p39"/>
          <p:cNvSpPr txBox="1">
            <a:spLocks noGrp="1"/>
          </p:cNvSpPr>
          <p:nvPr>
            <p:ph type="title" idx="4294967295"/>
          </p:nvPr>
        </p:nvSpPr>
        <p:spPr>
          <a:xfrm>
            <a:off x="866375" y="637954"/>
            <a:ext cx="3966600" cy="25199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Thanks!</a:t>
            </a:r>
            <a:endParaRPr sz="8000" dirty="0"/>
          </a:p>
        </p:txBody>
      </p:sp>
      <p:sp>
        <p:nvSpPr>
          <p:cNvPr id="264" name="Google Shape;264;p39"/>
          <p:cNvSpPr/>
          <p:nvPr/>
        </p:nvSpPr>
        <p:spPr>
          <a:xfrm>
            <a:off x="5875463" y="1578259"/>
            <a:ext cx="1934246" cy="1786513"/>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361-E37A-48CC-A534-7A99F7E9FFD9}"/>
              </a:ext>
            </a:extLst>
          </p:cNvPr>
          <p:cNvSpPr>
            <a:spLocks noGrp="1"/>
          </p:cNvSpPr>
          <p:nvPr>
            <p:ph type="title"/>
          </p:nvPr>
        </p:nvSpPr>
        <p:spPr/>
        <p:txBody>
          <a:bodyPr/>
          <a:lstStyle/>
          <a:p>
            <a:r>
              <a:rPr lang="en-IN" dirty="0"/>
              <a:t>Health Stick</a:t>
            </a:r>
          </a:p>
        </p:txBody>
      </p:sp>
      <p:sp>
        <p:nvSpPr>
          <p:cNvPr id="3" name="Text Placeholder 2">
            <a:extLst>
              <a:ext uri="{FF2B5EF4-FFF2-40B4-BE49-F238E27FC236}">
                <a16:creationId xmlns:a16="http://schemas.microsoft.com/office/drawing/2014/main" id="{DA466BB0-8A8A-4460-B912-1157DF1A68BE}"/>
              </a:ext>
            </a:extLst>
          </p:cNvPr>
          <p:cNvSpPr>
            <a:spLocks noGrp="1"/>
          </p:cNvSpPr>
          <p:nvPr>
            <p:ph type="body" idx="1"/>
          </p:nvPr>
        </p:nvSpPr>
        <p:spPr/>
        <p:txBody>
          <a:bodyPr/>
          <a:lstStyle/>
          <a:p>
            <a:r>
              <a:rPr lang="en-IN" dirty="0"/>
              <a:t>Health stick is a collection of several devices use for monitoring the health of a person. It consists of </a:t>
            </a:r>
          </a:p>
          <a:p>
            <a:pPr marL="482600" indent="-342900">
              <a:buFont typeface="+mj-lt"/>
              <a:buAutoNum type="arabicPeriod"/>
            </a:pPr>
            <a:r>
              <a:rPr lang="en-IN" dirty="0"/>
              <a:t>Ultrasonic obstacle detector</a:t>
            </a:r>
          </a:p>
          <a:p>
            <a:pPr marL="482600" indent="-342900">
              <a:buFont typeface="+mj-lt"/>
              <a:buAutoNum type="arabicPeriod"/>
            </a:pPr>
            <a:r>
              <a:rPr lang="en-IN" dirty="0"/>
              <a:t>Pedometer</a:t>
            </a:r>
          </a:p>
          <a:p>
            <a:pPr marL="482600" indent="-342900">
              <a:buFont typeface="+mj-lt"/>
              <a:buAutoNum type="arabicPeriod"/>
            </a:pPr>
            <a:r>
              <a:rPr lang="en-IN" dirty="0"/>
              <a:t>Heart rate sensor</a:t>
            </a:r>
          </a:p>
          <a:p>
            <a:pPr marL="482600" indent="-342900">
              <a:buFont typeface="+mj-lt"/>
              <a:buAutoNum type="arabicPeriod"/>
            </a:pPr>
            <a:r>
              <a:rPr lang="en-IN" dirty="0"/>
              <a:t>Emergency syringe (for heart sensitive patients)</a:t>
            </a:r>
          </a:p>
          <a:p>
            <a:pPr marL="482600" indent="-342900">
              <a:buFont typeface="+mj-lt"/>
              <a:buAutoNum type="arabicPeriod"/>
            </a:pPr>
            <a:endParaRPr lang="en-IN" dirty="0"/>
          </a:p>
        </p:txBody>
      </p:sp>
      <p:sp>
        <p:nvSpPr>
          <p:cNvPr id="4" name="Slide Number Placeholder 3">
            <a:extLst>
              <a:ext uri="{FF2B5EF4-FFF2-40B4-BE49-F238E27FC236}">
                <a16:creationId xmlns:a16="http://schemas.microsoft.com/office/drawing/2014/main" id="{B4A88C85-7081-43EA-ADBD-5279D38075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pic>
        <p:nvPicPr>
          <p:cNvPr id="8" name="Picture 7">
            <a:extLst>
              <a:ext uri="{FF2B5EF4-FFF2-40B4-BE49-F238E27FC236}">
                <a16:creationId xmlns:a16="http://schemas.microsoft.com/office/drawing/2014/main" id="{B58D79AF-3CF0-4347-BA95-3DE844CA3CB3}"/>
              </a:ext>
            </a:extLst>
          </p:cNvPr>
          <p:cNvPicPr>
            <a:picLocks noChangeAspect="1"/>
          </p:cNvPicPr>
          <p:nvPr/>
        </p:nvPicPr>
        <p:blipFill>
          <a:blip r:embed="rId2"/>
          <a:stretch>
            <a:fillRect/>
          </a:stretch>
        </p:blipFill>
        <p:spPr>
          <a:xfrm>
            <a:off x="4944140" y="-25"/>
            <a:ext cx="4199860" cy="5143500"/>
          </a:xfrm>
          <a:prstGeom prst="rect">
            <a:avLst/>
          </a:prstGeom>
        </p:spPr>
      </p:pic>
    </p:spTree>
    <p:extLst>
      <p:ext uri="{BB962C8B-B14F-4D97-AF65-F5344CB8AC3E}">
        <p14:creationId xmlns:p14="http://schemas.microsoft.com/office/powerpoint/2010/main" val="300760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Ultrasonic Obstacle </a:t>
            </a:r>
            <a:br>
              <a:rPr lang="en" dirty="0"/>
            </a:br>
            <a:r>
              <a:rPr lang="en" dirty="0"/>
              <a:t>Detector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21"/>
          <p:cNvSpPr txBox="1">
            <a:spLocks noGrp="1"/>
          </p:cNvSpPr>
          <p:nvPr>
            <p:ph type="body" idx="1"/>
          </p:nvPr>
        </p:nvSpPr>
        <p:spPr>
          <a:xfrm>
            <a:off x="866375" y="1304543"/>
            <a:ext cx="5626200" cy="3063000"/>
          </a:xfrm>
          <a:prstGeom prst="rect">
            <a:avLst/>
          </a:prstGeom>
        </p:spPr>
        <p:txBody>
          <a:bodyPr spcFirstLastPara="1" wrap="square" lIns="91425" tIns="91425" rIns="91425" bIns="91425" anchor="t" anchorCtr="0">
            <a:noAutofit/>
          </a:bodyPr>
          <a:lstStyle/>
          <a:p>
            <a:r>
              <a:rPr lang="en-US" b="1" dirty="0"/>
              <a:t>What is an ultrasonic sensor?</a:t>
            </a:r>
          </a:p>
          <a:p>
            <a:r>
              <a:rPr lang="en-US" dirty="0"/>
              <a:t>An ultrasonic sensor is an instrument that measures the distance to an object using ultrasonic sound waves.</a:t>
            </a:r>
          </a:p>
          <a:p>
            <a:r>
              <a:rPr lang="en-US" dirty="0"/>
              <a:t>An ultrasonic sensor uses a transducer to send and receive ultrasonic pulses that relay back information about an object’s proximity.  </a:t>
            </a:r>
          </a:p>
          <a:p>
            <a:r>
              <a:rPr lang="en-US" dirty="0"/>
              <a:t>High-frequency sound waves reflect from boundaries to produce distinct echo patterns.</a:t>
            </a:r>
          </a:p>
          <a:p>
            <a:pPr marL="139700" lvl="0" indent="0" algn="l" rtl="0">
              <a:spcBef>
                <a:spcPts val="0"/>
              </a:spcBef>
              <a:spcAft>
                <a:spcPts val="0"/>
              </a:spcAft>
              <a:buSzPts val="1400"/>
              <a:buNone/>
            </a:pPr>
            <a:endParaRPr dirty="0"/>
          </a:p>
        </p:txBody>
      </p:sp>
      <p:sp>
        <p:nvSpPr>
          <p:cNvPr id="95" name="Google Shape;95;p21"/>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1026" name="Picture 2" descr="Image result for ultrasonic sensor">
            <a:extLst>
              <a:ext uri="{FF2B5EF4-FFF2-40B4-BE49-F238E27FC236}">
                <a16:creationId xmlns:a16="http://schemas.microsoft.com/office/drawing/2014/main" id="{83477367-77C0-4274-8EF3-D4257F85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940" y="511249"/>
            <a:ext cx="1637415" cy="1866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3297A7-3727-4A1C-B9AB-D5EBDA5E1638}"/>
              </a:ext>
            </a:extLst>
          </p:cNvPr>
          <p:cNvSpPr>
            <a:spLocks noGrp="1"/>
          </p:cNvSpPr>
          <p:nvPr>
            <p:ph type="body" idx="1"/>
          </p:nvPr>
        </p:nvSpPr>
        <p:spPr>
          <a:xfrm>
            <a:off x="866375" y="457200"/>
            <a:ext cx="5626200" cy="3561907"/>
          </a:xfrm>
        </p:spPr>
        <p:txBody>
          <a:bodyPr/>
          <a:lstStyle/>
          <a:p>
            <a:pPr marL="139700" indent="0">
              <a:buNone/>
            </a:pPr>
            <a:r>
              <a:rPr lang="en-US" b="1" dirty="0"/>
              <a:t>How Ultrasonic Sensors Work.</a:t>
            </a:r>
          </a:p>
          <a:p>
            <a:r>
              <a:rPr lang="en-US" sz="1600" dirty="0"/>
              <a:t>Ultrasonic sound vibrates at a frequency above the range of human hearing.  </a:t>
            </a:r>
          </a:p>
          <a:p>
            <a:r>
              <a:rPr lang="en-US" sz="1600" dirty="0"/>
              <a:t>Transducers are the microphones used to receive and send the ultrasonic sound. </a:t>
            </a:r>
          </a:p>
          <a:p>
            <a:r>
              <a:rPr lang="en-US" sz="1600" dirty="0"/>
              <a:t>Our </a:t>
            </a:r>
            <a:r>
              <a:rPr lang="en-US" sz="1600" dirty="0">
                <a:hlinkClick r:id="rId2"/>
              </a:rPr>
              <a:t>ultrasonic sensors</a:t>
            </a:r>
            <a:r>
              <a:rPr lang="en-US" sz="1600" dirty="0"/>
              <a:t>, like many others, use a single transducer to send a pulse and to receive the echo.  The sensor determines the distance to a target by measuring time lapses between the sending and receiving of the ultrasonic pulse.</a:t>
            </a:r>
          </a:p>
          <a:p>
            <a:r>
              <a:rPr lang="en-US" sz="1600" dirty="0"/>
              <a:t>The working principle of this module is simple.  It sends an ultrasonic pulse out at 40kHz which travels through the air and if there is an obstacle or object, it will bounce back to the sensor.  By calculating the travel time and the speed of sound, the distance can be calculated.  </a:t>
            </a:r>
          </a:p>
          <a:p>
            <a:endParaRPr lang="en-IN" dirty="0"/>
          </a:p>
        </p:txBody>
      </p:sp>
      <p:sp>
        <p:nvSpPr>
          <p:cNvPr id="4" name="Slide Number Placeholder 3">
            <a:extLst>
              <a:ext uri="{FF2B5EF4-FFF2-40B4-BE49-F238E27FC236}">
                <a16:creationId xmlns:a16="http://schemas.microsoft.com/office/drawing/2014/main" id="{267CACB1-6F38-4938-B6D8-E14DB1BEC8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2E45AB34-944C-4456-8E0C-E2E2315B5A65}"/>
              </a:ext>
            </a:extLst>
          </p:cNvPr>
          <p:cNvPicPr>
            <a:picLocks noChangeAspect="1"/>
          </p:cNvPicPr>
          <p:nvPr/>
        </p:nvPicPr>
        <p:blipFill>
          <a:blip r:embed="rId3"/>
          <a:stretch>
            <a:fillRect/>
          </a:stretch>
        </p:blipFill>
        <p:spPr>
          <a:xfrm>
            <a:off x="6230679" y="328834"/>
            <a:ext cx="2485346" cy="2148553"/>
          </a:xfrm>
          <a:prstGeom prst="rect">
            <a:avLst/>
          </a:prstGeom>
        </p:spPr>
      </p:pic>
    </p:spTree>
    <p:extLst>
      <p:ext uri="{BB962C8B-B14F-4D97-AF65-F5344CB8AC3E}">
        <p14:creationId xmlns:p14="http://schemas.microsoft.com/office/powerpoint/2010/main" val="99174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951E-70D5-4F9C-B4F1-954E14DA98B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B3B4C88-A53C-45B8-86FE-7B846B7F59C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29E0B91-6D6C-4075-B3C6-2296AA5D4D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5B0072D3-BADF-4BC8-8E2F-5C4D39B18907}"/>
              </a:ext>
            </a:extLst>
          </p:cNvPr>
          <p:cNvPicPr>
            <a:picLocks noChangeAspect="1"/>
          </p:cNvPicPr>
          <p:nvPr/>
        </p:nvPicPr>
        <p:blipFill>
          <a:blip r:embed="rId2"/>
          <a:stretch>
            <a:fillRect/>
          </a:stretch>
        </p:blipFill>
        <p:spPr>
          <a:xfrm>
            <a:off x="0" y="10391"/>
            <a:ext cx="9144000" cy="5143475"/>
          </a:xfrm>
          <a:prstGeom prst="rect">
            <a:avLst/>
          </a:prstGeom>
        </p:spPr>
      </p:pic>
    </p:spTree>
    <p:extLst>
      <p:ext uri="{BB962C8B-B14F-4D97-AF65-F5344CB8AC3E}">
        <p14:creationId xmlns:p14="http://schemas.microsoft.com/office/powerpoint/2010/main" val="391866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0BE3-85C6-4D14-956A-33F9AA20AFB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BBB9526-1B8B-4305-96EF-9ECB410FB59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7BF1D52-6862-4383-A442-05DBB246AE5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0438AD56-0DD9-4A56-B9FF-779767E122B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3857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IN" dirty="0"/>
              <a:t>Pedometer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2316666059"/>
      </p:ext>
    </p:extLst>
  </p:cSld>
  <p:clrMapOvr>
    <a:masterClrMapping/>
  </p:clrMapOvr>
</p:sld>
</file>

<file path=ppt/theme/theme1.xml><?xml version="1.0" encoding="utf-8"?>
<a:theme xmlns:a="http://schemas.openxmlformats.org/drawingml/2006/main" name="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600</Words>
  <Application>Microsoft Office PowerPoint</Application>
  <PresentationFormat>On-screen Show (16:9)</PresentationFormat>
  <Paragraphs>67</Paragraphs>
  <Slides>26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Inconsolata</vt:lpstr>
      <vt:lpstr>Pangolin</vt:lpstr>
      <vt:lpstr>Jaques template</vt:lpstr>
      <vt:lpstr>Health Stick </vt:lpstr>
      <vt:lpstr>Hello!</vt:lpstr>
      <vt:lpstr>Health Stick</vt:lpstr>
      <vt:lpstr>1. Ultrasonic Obstacle  Detector</vt:lpstr>
      <vt:lpstr>PowerPoint Presentation</vt:lpstr>
      <vt:lpstr>PowerPoint Presentation</vt:lpstr>
      <vt:lpstr>PowerPoint Presentation</vt:lpstr>
      <vt:lpstr>PowerPoint Presentation</vt:lpstr>
      <vt:lpstr>2. Pedometer</vt:lpstr>
      <vt:lpstr>What is Pedometer</vt:lpstr>
      <vt:lpstr>Implementation</vt:lpstr>
      <vt:lpstr>PowerPoint Presentation</vt:lpstr>
      <vt:lpstr>PowerPoint Presentation</vt:lpstr>
      <vt:lpstr>3. Heart rate sensor</vt:lpstr>
      <vt:lpstr>Heart Rate Sensor</vt:lpstr>
      <vt:lpstr>PowerPoint Presentation</vt:lpstr>
      <vt:lpstr>4. Emergency Syringe</vt:lpstr>
      <vt:lpstr>Emergency Syringe</vt:lpstr>
      <vt:lpstr>PowerPoint Presentation</vt:lpstr>
      <vt:lpstr> Bluetooth Module</vt:lpstr>
      <vt:lpstr>Bluetooth Module</vt:lpstr>
      <vt:lpstr> MIT app Inventor</vt:lpstr>
      <vt:lpstr>MIT APP INVENTOR</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Aayush</dc:creator>
  <cp:lastModifiedBy> </cp:lastModifiedBy>
  <cp:revision>12</cp:revision>
  <dcterms:modified xsi:type="dcterms:W3CDTF">2019-12-17T04:21:06Z</dcterms:modified>
</cp:coreProperties>
</file>